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100" d="100"/>
          <a:sy n="100" d="100"/>
        </p:scale>
        <p:origin x="1920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1547824"/>
            <a:ext cx="26187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541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541A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079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541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541A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079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541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541A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079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541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541A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079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541A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079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" y="-1"/>
            <a:ext cx="9140951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6070" y="2417140"/>
            <a:ext cx="345440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541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1352" y="6122980"/>
            <a:ext cx="343534" cy="536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541A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079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FB28563-0175-7064-197E-8A8D2BFE32FE}"/>
              </a:ext>
            </a:extLst>
          </p:cNvPr>
          <p:cNvGrpSpPr/>
          <p:nvPr/>
        </p:nvGrpSpPr>
        <p:grpSpPr>
          <a:xfrm>
            <a:off x="-4571" y="-6418"/>
            <a:ext cx="9148571" cy="6864417"/>
            <a:chOff x="-4571" y="-6418"/>
            <a:chExt cx="9148571" cy="6864417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rcRect t="14802"/>
            <a:stretch>
              <a:fillRect/>
            </a:stretch>
          </p:blipFill>
          <p:spPr>
            <a:xfrm>
              <a:off x="-4571" y="1015112"/>
              <a:ext cx="9140951" cy="5842887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539A011E-018A-2E75-60CB-04E5CD96C5B3}"/>
                </a:ext>
              </a:extLst>
            </p:cNvPr>
            <p:cNvGrpSpPr/>
            <p:nvPr/>
          </p:nvGrpSpPr>
          <p:grpSpPr>
            <a:xfrm>
              <a:off x="0" y="-6418"/>
              <a:ext cx="9144000" cy="890336"/>
              <a:chOff x="0" y="-6418"/>
              <a:chExt cx="9144000" cy="890336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7296D01E-F009-850D-E574-98F5CD0A6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6418"/>
                <a:ext cx="2202180" cy="883921"/>
              </a:xfrm>
              <a:prstGeom prst="rect">
                <a:avLst/>
              </a:prstGeom>
            </p:spPr>
          </p:pic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C5B1D2F-C203-67C9-D0C4-69B58F368883}"/>
                  </a:ext>
                </a:extLst>
              </p:cNvPr>
              <p:cNvSpPr/>
              <p:nvPr/>
            </p:nvSpPr>
            <p:spPr>
              <a:xfrm>
                <a:off x="5562600" y="-3"/>
                <a:ext cx="3581400" cy="883921"/>
              </a:xfrm>
              <a:prstGeom prst="rect">
                <a:avLst/>
              </a:prstGeom>
              <a:solidFill>
                <a:srgbClr val="006E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2° Congresso Brasileiro de Estruturas Metálicas e Mistas</a:t>
                </a:r>
              </a:p>
            </p:txBody>
          </p:sp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69F1C84A-D898-E1F9-2EC9-4A742D272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432" r="49077" b="13818"/>
              <a:stretch>
                <a:fillRect/>
              </a:stretch>
            </p:blipFill>
            <p:spPr>
              <a:xfrm>
                <a:off x="2202180" y="-6418"/>
                <a:ext cx="1898904" cy="877503"/>
              </a:xfrm>
              <a:prstGeom prst="rect">
                <a:avLst/>
              </a:prstGeom>
            </p:spPr>
          </p:pic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6F3B7FF0-43FB-B3A5-1442-3BD8E157C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60468" t="5771" b="17967"/>
              <a:stretch>
                <a:fillRect/>
              </a:stretch>
            </p:blipFill>
            <p:spPr>
              <a:xfrm>
                <a:off x="4065267" y="-6418"/>
                <a:ext cx="1596395" cy="890336"/>
              </a:xfrm>
              <a:prstGeom prst="rect">
                <a:avLst/>
              </a:prstGeom>
            </p:spPr>
          </p:pic>
        </p:grpSp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Título</a:t>
            </a:r>
            <a:r>
              <a:rPr spc="-40" dirty="0"/>
              <a:t> </a:t>
            </a:r>
            <a:r>
              <a:rPr dirty="0"/>
              <a:t>do</a:t>
            </a:r>
            <a:r>
              <a:rPr spc="-25" dirty="0"/>
              <a:t> </a:t>
            </a:r>
            <a:r>
              <a:rPr spc="-10" dirty="0"/>
              <a:t>trabalho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940" y="4134103"/>
            <a:ext cx="3757929" cy="170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Autor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1950" b="1" baseline="25641" dirty="0">
                <a:latin typeface="Arial"/>
                <a:cs typeface="Arial"/>
              </a:rPr>
              <a:t>(*)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Autor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</a:t>
            </a:r>
            <a:r>
              <a:rPr sz="1950" b="1" baseline="25641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C.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Autor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3</a:t>
            </a:r>
            <a:r>
              <a:rPr sz="1950" b="1" spc="-37" baseline="25641" dirty="0">
                <a:latin typeface="Arial"/>
                <a:cs typeface="Arial"/>
              </a:rPr>
              <a:t>c</a:t>
            </a:r>
            <a:endParaRPr sz="1950" baseline="25641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210"/>
              </a:spcBef>
            </a:pPr>
            <a:r>
              <a:rPr sz="1350" baseline="24691" dirty="0">
                <a:latin typeface="Arial MT"/>
                <a:cs typeface="Arial MT"/>
              </a:rPr>
              <a:t>a</a:t>
            </a:r>
            <a:r>
              <a:rPr sz="1350" spc="97" baseline="24691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Afiliação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autor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</a:pPr>
            <a:r>
              <a:rPr sz="1350" baseline="24691" dirty="0">
                <a:latin typeface="Arial MT"/>
                <a:cs typeface="Arial MT"/>
              </a:rPr>
              <a:t>b</a:t>
            </a:r>
            <a:r>
              <a:rPr sz="1350" spc="97" baseline="24691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Afiliação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autor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</a:pPr>
            <a:r>
              <a:rPr sz="1350" baseline="24691" dirty="0">
                <a:latin typeface="Arial MT"/>
                <a:cs typeface="Arial MT"/>
              </a:rPr>
              <a:t>c</a:t>
            </a:r>
            <a:r>
              <a:rPr sz="1350" spc="75" baseline="24691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Afiliação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autor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3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40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(*)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e-mail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autor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correspondente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0775" y="6432296"/>
            <a:ext cx="657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Logo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9409" y="6432296"/>
            <a:ext cx="730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Logo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800" spc="-885" baseline="20833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600" spc="-25" dirty="0">
                <a:latin typeface="Arial MT"/>
                <a:cs typeface="Arial MT"/>
              </a:rPr>
              <a:t>D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7009" y="6432296"/>
            <a:ext cx="679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Logo </a:t>
            </a:r>
            <a:r>
              <a:rPr sz="1600" spc="-50" dirty="0">
                <a:latin typeface="Arial MT"/>
                <a:cs typeface="Arial MT"/>
              </a:rPr>
              <a:t>C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8828" y="6432296"/>
            <a:ext cx="668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Logo </a:t>
            </a:r>
            <a:r>
              <a:rPr sz="1600" spc="-50" dirty="0">
                <a:latin typeface="Arial MT"/>
                <a:cs typeface="Arial MT"/>
              </a:rPr>
              <a:t>B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7878461-E23F-8520-0D3C-117AECC31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F1102C22-2DB4-7A68-3D5C-E68911B0CA8E}"/>
              </a:ext>
            </a:extLst>
          </p:cNvPr>
          <p:cNvGrpSpPr/>
          <p:nvPr/>
        </p:nvGrpSpPr>
        <p:grpSpPr>
          <a:xfrm>
            <a:off x="-4571" y="-6418"/>
            <a:ext cx="9148571" cy="6864417"/>
            <a:chOff x="-4571" y="-6418"/>
            <a:chExt cx="9148571" cy="6864417"/>
          </a:xfrm>
        </p:grpSpPr>
        <p:pic>
          <p:nvPicPr>
            <p:cNvPr id="2" name="object 2">
              <a:extLst>
                <a:ext uri="{FF2B5EF4-FFF2-40B4-BE49-F238E27FC236}">
                  <a16:creationId xmlns:a16="http://schemas.microsoft.com/office/drawing/2014/main" id="{6BEED166-840A-0C29-01AA-51F469CF9B9B}"/>
                </a:ext>
              </a:extLst>
            </p:cNvPr>
            <p:cNvPicPr/>
            <p:nvPr/>
          </p:nvPicPr>
          <p:blipFill>
            <a:blip r:embed="rId2" cstate="print"/>
            <a:srcRect t="14802"/>
            <a:stretch>
              <a:fillRect/>
            </a:stretch>
          </p:blipFill>
          <p:spPr>
            <a:xfrm>
              <a:off x="-4571" y="1015112"/>
              <a:ext cx="9140951" cy="5842887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3D3CDE1C-BED3-3C5D-A27D-812A6FE771B5}"/>
                </a:ext>
              </a:extLst>
            </p:cNvPr>
            <p:cNvGrpSpPr/>
            <p:nvPr/>
          </p:nvGrpSpPr>
          <p:grpSpPr>
            <a:xfrm>
              <a:off x="0" y="-6418"/>
              <a:ext cx="9144000" cy="890336"/>
              <a:chOff x="0" y="-6418"/>
              <a:chExt cx="9144000" cy="890336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A6B7D8F3-2DAB-6B42-463E-C47458954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6418"/>
                <a:ext cx="2202180" cy="883921"/>
              </a:xfrm>
              <a:prstGeom prst="rect">
                <a:avLst/>
              </a:prstGeom>
            </p:spPr>
          </p:pic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776FC28A-0383-D74B-D0B3-9147807DFA48}"/>
                  </a:ext>
                </a:extLst>
              </p:cNvPr>
              <p:cNvSpPr/>
              <p:nvPr/>
            </p:nvSpPr>
            <p:spPr>
              <a:xfrm>
                <a:off x="5562600" y="-3"/>
                <a:ext cx="3581400" cy="883921"/>
              </a:xfrm>
              <a:prstGeom prst="rect">
                <a:avLst/>
              </a:prstGeom>
              <a:solidFill>
                <a:srgbClr val="006E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2° Congresso Brasileiro de Estruturas Metálicas e Mistas</a:t>
                </a:r>
              </a:p>
            </p:txBody>
          </p:sp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B9B8BAC9-BF23-EDDC-65F5-F9A48F41C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432" r="49077" b="13818"/>
              <a:stretch>
                <a:fillRect/>
              </a:stretch>
            </p:blipFill>
            <p:spPr>
              <a:xfrm>
                <a:off x="2202180" y="-6418"/>
                <a:ext cx="1898904" cy="877503"/>
              </a:xfrm>
              <a:prstGeom prst="rect">
                <a:avLst/>
              </a:prstGeom>
            </p:spPr>
          </p:pic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537E2454-8044-D8C4-518E-6D51D94DA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60468" t="5771" b="17967"/>
              <a:stretch>
                <a:fillRect/>
              </a:stretch>
            </p:blipFill>
            <p:spPr>
              <a:xfrm>
                <a:off x="4065267" y="-6418"/>
                <a:ext cx="1596395" cy="890336"/>
              </a:xfrm>
              <a:prstGeom prst="rect">
                <a:avLst/>
              </a:prstGeom>
            </p:spPr>
          </p:pic>
        </p:grpSp>
      </p:grpSp>
      <p:sp>
        <p:nvSpPr>
          <p:cNvPr id="9" name="object 2">
            <a:extLst>
              <a:ext uri="{FF2B5EF4-FFF2-40B4-BE49-F238E27FC236}">
                <a16:creationId xmlns:a16="http://schemas.microsoft.com/office/drawing/2014/main" id="{41F9C754-EF70-55CB-5D54-8F9B74655294}"/>
              </a:ext>
            </a:extLst>
          </p:cNvPr>
          <p:cNvSpPr txBox="1">
            <a:spLocks/>
          </p:cNvSpPr>
          <p:nvPr/>
        </p:nvSpPr>
        <p:spPr>
          <a:xfrm>
            <a:off x="535940" y="1547824"/>
            <a:ext cx="261874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541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BR" sz="2800"/>
              <a:t>Título</a:t>
            </a:r>
            <a:r>
              <a:rPr lang="pt-BR" sz="2800" spc="-55"/>
              <a:t> </a:t>
            </a:r>
            <a:r>
              <a:rPr lang="pt-BR" sz="2800"/>
              <a:t>da</a:t>
            </a:r>
            <a:r>
              <a:rPr lang="pt-BR" sz="2800" spc="-45"/>
              <a:t> </a:t>
            </a:r>
            <a:r>
              <a:rPr lang="pt-BR" sz="2800" spc="-10"/>
              <a:t>seção</a:t>
            </a:r>
            <a:endParaRPr lang="pt-BR" sz="2800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5BACBD15-5704-5459-DB09-795F486FB642}"/>
              </a:ext>
            </a:extLst>
          </p:cNvPr>
          <p:cNvSpPr txBox="1"/>
          <p:nvPr/>
        </p:nvSpPr>
        <p:spPr>
          <a:xfrm>
            <a:off x="535940" y="2460116"/>
            <a:ext cx="2893060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Arial MT"/>
                <a:cs typeface="Arial MT"/>
              </a:rPr>
              <a:t>Texto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 err="1">
                <a:latin typeface="Arial MT"/>
                <a:cs typeface="Arial MT"/>
              </a:rPr>
              <a:t>seção</a:t>
            </a:r>
            <a:r>
              <a:rPr lang="pt-BR" sz="2400" spc="-10" dirty="0">
                <a:latin typeface="Arial MT"/>
                <a:cs typeface="Arial MT"/>
              </a:rPr>
              <a:t>: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pt-BR" sz="2400" spc="-10" dirty="0">
              <a:latin typeface="Arial MT"/>
              <a:cs typeface="Arial MT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pt-BR" sz="2400" b="1" i="1" spc="-10" dirty="0">
                <a:latin typeface="Arial MT"/>
                <a:cs typeface="Arial MT"/>
              </a:rPr>
              <a:t>As apresentações terão duração máxima de 15 min.</a:t>
            </a:r>
          </a:p>
        </p:txBody>
      </p:sp>
      <p:pic>
        <p:nvPicPr>
          <p:cNvPr id="20" name="object 4">
            <a:extLst>
              <a:ext uri="{FF2B5EF4-FFF2-40B4-BE49-F238E27FC236}">
                <a16:creationId xmlns:a16="http://schemas.microsoft.com/office/drawing/2014/main" id="{9CFEE486-C1B6-25BA-E847-AEC95BD36C2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3800" y="2497835"/>
            <a:ext cx="4876800" cy="29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3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15805C-E2BF-9116-B38D-70AB004C2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Agrupar 31">
            <a:extLst>
              <a:ext uri="{FF2B5EF4-FFF2-40B4-BE49-F238E27FC236}">
                <a16:creationId xmlns:a16="http://schemas.microsoft.com/office/drawing/2014/main" id="{EF8E1EDB-44DB-DEB9-BABA-7B358FC26197}"/>
              </a:ext>
            </a:extLst>
          </p:cNvPr>
          <p:cNvGrpSpPr/>
          <p:nvPr/>
        </p:nvGrpSpPr>
        <p:grpSpPr>
          <a:xfrm>
            <a:off x="-4571" y="-6418"/>
            <a:ext cx="9148571" cy="6864417"/>
            <a:chOff x="-4571" y="-6418"/>
            <a:chExt cx="9148571" cy="6864417"/>
          </a:xfrm>
        </p:grpSpPr>
        <p:pic>
          <p:nvPicPr>
            <p:cNvPr id="2" name="object 2">
              <a:extLst>
                <a:ext uri="{FF2B5EF4-FFF2-40B4-BE49-F238E27FC236}">
                  <a16:creationId xmlns:a16="http://schemas.microsoft.com/office/drawing/2014/main" id="{77532FBA-6B1E-3822-96CB-122290A8E926}"/>
                </a:ext>
              </a:extLst>
            </p:cNvPr>
            <p:cNvPicPr/>
            <p:nvPr/>
          </p:nvPicPr>
          <p:blipFill>
            <a:blip r:embed="rId2" cstate="print"/>
            <a:srcRect t="14802"/>
            <a:stretch>
              <a:fillRect/>
            </a:stretch>
          </p:blipFill>
          <p:spPr>
            <a:xfrm>
              <a:off x="-4571" y="1015112"/>
              <a:ext cx="9140951" cy="5842887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03685C53-79B1-EEBC-DCE1-7C4D35524258}"/>
                </a:ext>
              </a:extLst>
            </p:cNvPr>
            <p:cNvGrpSpPr/>
            <p:nvPr/>
          </p:nvGrpSpPr>
          <p:grpSpPr>
            <a:xfrm>
              <a:off x="0" y="-6418"/>
              <a:ext cx="9144000" cy="890336"/>
              <a:chOff x="0" y="-6418"/>
              <a:chExt cx="9144000" cy="890336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E434EAE6-2713-DEAD-0FFF-4CF5876E8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6418"/>
                <a:ext cx="2202180" cy="883921"/>
              </a:xfrm>
              <a:prstGeom prst="rect">
                <a:avLst/>
              </a:prstGeom>
            </p:spPr>
          </p:pic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E68100F-DBA2-8883-C897-A4552DD52B38}"/>
                  </a:ext>
                </a:extLst>
              </p:cNvPr>
              <p:cNvSpPr/>
              <p:nvPr/>
            </p:nvSpPr>
            <p:spPr>
              <a:xfrm>
                <a:off x="5562600" y="-3"/>
                <a:ext cx="3581400" cy="883921"/>
              </a:xfrm>
              <a:prstGeom prst="rect">
                <a:avLst/>
              </a:prstGeom>
              <a:solidFill>
                <a:srgbClr val="006E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2° Congresso Brasileiro de Estruturas Metálicas e Mistas</a:t>
                </a:r>
              </a:p>
            </p:txBody>
          </p:sp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8B2ED3DE-F495-0196-1B78-6771BEB0F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432" r="49077" b="13818"/>
              <a:stretch>
                <a:fillRect/>
              </a:stretch>
            </p:blipFill>
            <p:spPr>
              <a:xfrm>
                <a:off x="2202180" y="-6418"/>
                <a:ext cx="1898904" cy="877503"/>
              </a:xfrm>
              <a:prstGeom prst="rect">
                <a:avLst/>
              </a:prstGeom>
            </p:spPr>
          </p:pic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066B6289-9954-B982-DBC8-76860C491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60468" t="5771" b="17967"/>
              <a:stretch>
                <a:fillRect/>
              </a:stretch>
            </p:blipFill>
            <p:spPr>
              <a:xfrm>
                <a:off x="4065267" y="-6418"/>
                <a:ext cx="1596395" cy="890336"/>
              </a:xfrm>
              <a:prstGeom prst="rect">
                <a:avLst/>
              </a:prstGeom>
            </p:spPr>
          </p:pic>
        </p:grpSp>
      </p:grpSp>
      <p:sp>
        <p:nvSpPr>
          <p:cNvPr id="9" name="object 2">
            <a:extLst>
              <a:ext uri="{FF2B5EF4-FFF2-40B4-BE49-F238E27FC236}">
                <a16:creationId xmlns:a16="http://schemas.microsoft.com/office/drawing/2014/main" id="{4F1DAAD8-01ED-B9C8-1E5A-AF68622D0227}"/>
              </a:ext>
            </a:extLst>
          </p:cNvPr>
          <p:cNvSpPr txBox="1">
            <a:spLocks/>
          </p:cNvSpPr>
          <p:nvPr/>
        </p:nvSpPr>
        <p:spPr>
          <a:xfrm>
            <a:off x="535940" y="1547824"/>
            <a:ext cx="261874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541A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BR" sz="2800"/>
              <a:t>Título</a:t>
            </a:r>
            <a:r>
              <a:rPr lang="pt-BR" sz="2800" spc="-55"/>
              <a:t> </a:t>
            </a:r>
            <a:r>
              <a:rPr lang="pt-BR" sz="2800"/>
              <a:t>da</a:t>
            </a:r>
            <a:r>
              <a:rPr lang="pt-BR" sz="2800" spc="-45"/>
              <a:t> </a:t>
            </a:r>
            <a:r>
              <a:rPr lang="pt-BR" sz="2800" spc="-10"/>
              <a:t>seção</a:t>
            </a:r>
            <a:endParaRPr lang="pt-BR" sz="2800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530C5352-BA61-1DD1-5C5B-DE1959F234CC}"/>
              </a:ext>
            </a:extLst>
          </p:cNvPr>
          <p:cNvSpPr txBox="1"/>
          <p:nvPr/>
        </p:nvSpPr>
        <p:spPr>
          <a:xfrm>
            <a:off x="535940" y="2460116"/>
            <a:ext cx="207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Arial MT"/>
                <a:cs typeface="Arial MT"/>
              </a:rPr>
              <a:t>Texto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seção</a:t>
            </a:r>
            <a:endParaRPr sz="2400" dirty="0">
              <a:latin typeface="Arial MT"/>
              <a:cs typeface="Arial MT"/>
            </a:endParaRPr>
          </a:p>
        </p:txBody>
      </p:sp>
      <p:grpSp>
        <p:nvGrpSpPr>
          <p:cNvPr id="21" name="object 5">
            <a:extLst>
              <a:ext uri="{FF2B5EF4-FFF2-40B4-BE49-F238E27FC236}">
                <a16:creationId xmlns:a16="http://schemas.microsoft.com/office/drawing/2014/main" id="{21939035-32FF-AA00-ECB0-40056EFBA5E3}"/>
              </a:ext>
            </a:extLst>
          </p:cNvPr>
          <p:cNvGrpSpPr/>
          <p:nvPr/>
        </p:nvGrpSpPr>
        <p:grpSpPr>
          <a:xfrm>
            <a:off x="2482368" y="2632189"/>
            <a:ext cx="5356225" cy="3547745"/>
            <a:chOff x="2482368" y="2632189"/>
            <a:chExt cx="5356225" cy="3547745"/>
          </a:xfrm>
        </p:grpSpPr>
        <p:pic>
          <p:nvPicPr>
            <p:cNvPr id="22" name="object 6">
              <a:extLst>
                <a:ext uri="{FF2B5EF4-FFF2-40B4-BE49-F238E27FC236}">
                  <a16:creationId xmlns:a16="http://schemas.microsoft.com/office/drawing/2014/main" id="{E6239043-911D-C76C-5087-875A13FF665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2368" y="2632189"/>
              <a:ext cx="5356126" cy="3547629"/>
            </a:xfrm>
            <a:prstGeom prst="rect">
              <a:avLst/>
            </a:prstGeom>
          </p:spPr>
        </p:pic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832F1F9B-2FF4-6867-65EF-F74F64380287}"/>
                </a:ext>
              </a:extLst>
            </p:cNvPr>
            <p:cNvSpPr/>
            <p:nvPr/>
          </p:nvSpPr>
          <p:spPr>
            <a:xfrm>
              <a:off x="2659164" y="2705391"/>
              <a:ext cx="4744720" cy="3089275"/>
            </a:xfrm>
            <a:custGeom>
              <a:avLst/>
              <a:gdLst/>
              <a:ahLst/>
              <a:cxnLst/>
              <a:rect l="l" t="t" r="r" b="b"/>
              <a:pathLst>
                <a:path w="4744720" h="3089275">
                  <a:moveTo>
                    <a:pt x="607415" y="1630680"/>
                  </a:moveTo>
                  <a:lnTo>
                    <a:pt x="597154" y="1619834"/>
                  </a:lnTo>
                  <a:lnTo>
                    <a:pt x="542696" y="1562239"/>
                  </a:lnTo>
                  <a:lnTo>
                    <a:pt x="533082" y="1588617"/>
                  </a:lnTo>
                  <a:lnTo>
                    <a:pt x="9652" y="1397609"/>
                  </a:lnTo>
                  <a:lnTo>
                    <a:pt x="0" y="1423987"/>
                  </a:lnTo>
                  <a:lnTo>
                    <a:pt x="523455" y="1615008"/>
                  </a:lnTo>
                  <a:lnTo>
                    <a:pt x="513842" y="1641398"/>
                  </a:lnTo>
                  <a:lnTo>
                    <a:pt x="607415" y="1630680"/>
                  </a:lnTo>
                  <a:close/>
                </a:path>
                <a:path w="4744720" h="3089275">
                  <a:moveTo>
                    <a:pt x="2172741" y="3062770"/>
                  </a:moveTo>
                  <a:lnTo>
                    <a:pt x="1535811" y="2829306"/>
                  </a:lnTo>
                  <a:lnTo>
                    <a:pt x="1537589" y="2824480"/>
                  </a:lnTo>
                  <a:lnTo>
                    <a:pt x="1545475" y="2802928"/>
                  </a:lnTo>
                  <a:lnTo>
                    <a:pt x="1451902" y="2813507"/>
                  </a:lnTo>
                  <a:lnTo>
                    <a:pt x="1516481" y="2882061"/>
                  </a:lnTo>
                  <a:lnTo>
                    <a:pt x="1526146" y="2855696"/>
                  </a:lnTo>
                  <a:lnTo>
                    <a:pt x="2163102" y="3089135"/>
                  </a:lnTo>
                  <a:lnTo>
                    <a:pt x="2172741" y="3062770"/>
                  </a:lnTo>
                  <a:close/>
                </a:path>
                <a:path w="4744720" h="3089275">
                  <a:moveTo>
                    <a:pt x="2237117" y="1512227"/>
                  </a:moveTo>
                  <a:lnTo>
                    <a:pt x="2224455" y="1497050"/>
                  </a:lnTo>
                  <a:lnTo>
                    <a:pt x="2176780" y="1439875"/>
                  </a:lnTo>
                  <a:lnTo>
                    <a:pt x="2165540" y="1465681"/>
                  </a:lnTo>
                  <a:lnTo>
                    <a:pt x="967486" y="942594"/>
                  </a:lnTo>
                  <a:lnTo>
                    <a:pt x="956284" y="968273"/>
                  </a:lnTo>
                  <a:lnTo>
                    <a:pt x="2154313" y="1491424"/>
                  </a:lnTo>
                  <a:lnTo>
                    <a:pt x="2143112" y="1517129"/>
                  </a:lnTo>
                  <a:lnTo>
                    <a:pt x="2237117" y="1512227"/>
                  </a:lnTo>
                  <a:close/>
                </a:path>
                <a:path w="4744720" h="3089275">
                  <a:moveTo>
                    <a:pt x="3224225" y="233083"/>
                  </a:moveTo>
                  <a:lnTo>
                    <a:pt x="3213963" y="222224"/>
                  </a:lnTo>
                  <a:lnTo>
                    <a:pt x="3159506" y="164630"/>
                  </a:lnTo>
                  <a:lnTo>
                    <a:pt x="3149892" y="191008"/>
                  </a:lnTo>
                  <a:lnTo>
                    <a:pt x="2626461" y="0"/>
                  </a:lnTo>
                  <a:lnTo>
                    <a:pt x="2616822" y="26390"/>
                  </a:lnTo>
                  <a:lnTo>
                    <a:pt x="3140265" y="217411"/>
                  </a:lnTo>
                  <a:lnTo>
                    <a:pt x="3130651" y="243789"/>
                  </a:lnTo>
                  <a:lnTo>
                    <a:pt x="3224225" y="233083"/>
                  </a:lnTo>
                  <a:close/>
                </a:path>
                <a:path w="4744720" h="3089275">
                  <a:moveTo>
                    <a:pt x="3409975" y="2365514"/>
                  </a:moveTo>
                  <a:lnTo>
                    <a:pt x="2835351" y="2140826"/>
                  </a:lnTo>
                  <a:lnTo>
                    <a:pt x="2837357" y="2135708"/>
                  </a:lnTo>
                  <a:lnTo>
                    <a:pt x="2845587" y="2114639"/>
                  </a:lnTo>
                  <a:lnTo>
                    <a:pt x="2751798" y="2123224"/>
                  </a:lnTo>
                  <a:lnTo>
                    <a:pt x="2814891" y="2193150"/>
                  </a:lnTo>
                  <a:lnTo>
                    <a:pt x="2825127" y="2166988"/>
                  </a:lnTo>
                  <a:lnTo>
                    <a:pt x="3399688" y="2391613"/>
                  </a:lnTo>
                  <a:lnTo>
                    <a:pt x="3409975" y="2365514"/>
                  </a:lnTo>
                  <a:close/>
                </a:path>
                <a:path w="4744720" h="3089275">
                  <a:moveTo>
                    <a:pt x="4744390" y="1646288"/>
                  </a:moveTo>
                  <a:lnTo>
                    <a:pt x="4282110" y="1433283"/>
                  </a:lnTo>
                  <a:lnTo>
                    <a:pt x="4284827" y="1427403"/>
                  </a:lnTo>
                  <a:lnTo>
                    <a:pt x="4293870" y="1407744"/>
                  </a:lnTo>
                  <a:lnTo>
                    <a:pt x="4199725" y="1410804"/>
                  </a:lnTo>
                  <a:lnTo>
                    <a:pt x="4258640" y="1484287"/>
                  </a:lnTo>
                  <a:lnTo>
                    <a:pt x="4270349" y="1458823"/>
                  </a:lnTo>
                  <a:lnTo>
                    <a:pt x="4732629" y="1671828"/>
                  </a:lnTo>
                  <a:lnTo>
                    <a:pt x="4744390" y="1646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344DB3BB-D867-EE9D-978A-BE87360E3AD7}"/>
              </a:ext>
            </a:extLst>
          </p:cNvPr>
          <p:cNvSpPr txBox="1"/>
          <p:nvPr/>
        </p:nvSpPr>
        <p:spPr>
          <a:xfrm>
            <a:off x="6945442" y="4359968"/>
            <a:ext cx="188087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dirty="0">
                <a:latin typeface="Times New Roman"/>
                <a:cs typeface="Times New Roman"/>
              </a:rPr>
              <a:t>Alvéolo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preenchido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i="1" dirty="0">
                <a:latin typeface="Times New Roman"/>
                <a:cs typeface="Times New Roman"/>
              </a:rPr>
              <a:t>in</a:t>
            </a:r>
            <a:r>
              <a:rPr sz="1350" i="1" spc="-45" dirty="0">
                <a:latin typeface="Times New Roman"/>
                <a:cs typeface="Times New Roman"/>
              </a:rPr>
              <a:t> </a:t>
            </a:r>
            <a:r>
              <a:rPr sz="1350" i="1" spc="-20" dirty="0">
                <a:latin typeface="Times New Roman"/>
                <a:cs typeface="Times New Roman"/>
              </a:rPr>
              <a:t>loco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1AF2B532-0F2C-A6D7-09DD-AC3680FA4048}"/>
              </a:ext>
            </a:extLst>
          </p:cNvPr>
          <p:cNvSpPr txBox="1"/>
          <p:nvPr/>
        </p:nvSpPr>
        <p:spPr>
          <a:xfrm>
            <a:off x="4474459" y="5091113"/>
            <a:ext cx="2031364" cy="9093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0"/>
              </a:spcBef>
            </a:pPr>
            <a:r>
              <a:rPr sz="1350" dirty="0">
                <a:latin typeface="Times New Roman"/>
                <a:cs typeface="Times New Roman"/>
              </a:rPr>
              <a:t>Barra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de</a:t>
            </a:r>
            <a:r>
              <a:rPr sz="1350" spc="-25" dirty="0">
                <a:latin typeface="Times New Roman"/>
                <a:cs typeface="Times New Roman"/>
              </a:rPr>
              <a:t> aço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spc="-20" dirty="0">
                <a:latin typeface="Times New Roman"/>
                <a:cs typeface="Times New Roman"/>
              </a:rPr>
              <a:t>Viga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de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Times New Roman"/>
                <a:cs typeface="Times New Roman"/>
              </a:rPr>
              <a:t>aço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A4985980-7CC0-FB36-B0C2-B0B041BB225C}"/>
              </a:ext>
            </a:extLst>
          </p:cNvPr>
          <p:cNvSpPr txBox="1"/>
          <p:nvPr/>
        </p:nvSpPr>
        <p:spPr>
          <a:xfrm>
            <a:off x="4220802" y="2466991"/>
            <a:ext cx="171577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dirty="0">
                <a:latin typeface="Times New Roman"/>
                <a:cs typeface="Times New Roman"/>
              </a:rPr>
              <a:t>Capa</a:t>
            </a:r>
            <a:r>
              <a:rPr sz="1350" spc="-3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de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concreto</a:t>
            </a:r>
            <a:r>
              <a:rPr sz="1350" spc="-35" dirty="0">
                <a:latin typeface="Times New Roman"/>
                <a:cs typeface="Times New Roman"/>
              </a:rPr>
              <a:t> </a:t>
            </a:r>
            <a:r>
              <a:rPr sz="1350" i="1" dirty="0">
                <a:latin typeface="Times New Roman"/>
                <a:cs typeface="Times New Roman"/>
              </a:rPr>
              <a:t>in</a:t>
            </a:r>
            <a:r>
              <a:rPr sz="1350" i="1" spc="-30" dirty="0">
                <a:latin typeface="Times New Roman"/>
                <a:cs typeface="Times New Roman"/>
              </a:rPr>
              <a:t> </a:t>
            </a:r>
            <a:r>
              <a:rPr sz="1350" i="1" spc="-20" dirty="0">
                <a:latin typeface="Times New Roman"/>
                <a:cs typeface="Times New Roman"/>
              </a:rPr>
              <a:t>loco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E0B93184-B13E-73DC-1B24-FF7B79D5400E}"/>
              </a:ext>
            </a:extLst>
          </p:cNvPr>
          <p:cNvSpPr/>
          <p:nvPr/>
        </p:nvSpPr>
        <p:spPr>
          <a:xfrm>
            <a:off x="4199899" y="3297299"/>
            <a:ext cx="1281430" cy="574675"/>
          </a:xfrm>
          <a:custGeom>
            <a:avLst/>
            <a:gdLst/>
            <a:ahLst/>
            <a:cxnLst/>
            <a:rect l="l" t="t" r="r" b="b"/>
            <a:pathLst>
              <a:path w="1281429" h="574675">
                <a:moveTo>
                  <a:pt x="1198030" y="548826"/>
                </a:moveTo>
                <a:lnTo>
                  <a:pt x="1186823" y="574532"/>
                </a:lnTo>
                <a:lnTo>
                  <a:pt x="1280828" y="569637"/>
                </a:lnTo>
                <a:lnTo>
                  <a:pt x="1268170" y="554458"/>
                </a:lnTo>
                <a:lnTo>
                  <a:pt x="1210927" y="554458"/>
                </a:lnTo>
                <a:lnTo>
                  <a:pt x="1198030" y="548826"/>
                </a:lnTo>
                <a:close/>
              </a:path>
              <a:path w="1281429" h="574675">
                <a:moveTo>
                  <a:pt x="1209250" y="523088"/>
                </a:moveTo>
                <a:lnTo>
                  <a:pt x="1198030" y="548826"/>
                </a:lnTo>
                <a:lnTo>
                  <a:pt x="1210927" y="554458"/>
                </a:lnTo>
                <a:lnTo>
                  <a:pt x="1222128" y="528711"/>
                </a:lnTo>
                <a:lnTo>
                  <a:pt x="1209250" y="523088"/>
                </a:lnTo>
                <a:close/>
              </a:path>
              <a:path w="1281429" h="574675">
                <a:moveTo>
                  <a:pt x="1220498" y="497289"/>
                </a:moveTo>
                <a:lnTo>
                  <a:pt x="1209250" y="523088"/>
                </a:lnTo>
                <a:lnTo>
                  <a:pt x="1222128" y="528711"/>
                </a:lnTo>
                <a:lnTo>
                  <a:pt x="1210927" y="554458"/>
                </a:lnTo>
                <a:lnTo>
                  <a:pt x="1268170" y="554458"/>
                </a:lnTo>
                <a:lnTo>
                  <a:pt x="1220498" y="497289"/>
                </a:lnTo>
                <a:close/>
              </a:path>
              <a:path w="1281429" h="574675">
                <a:moveTo>
                  <a:pt x="11201" y="0"/>
                </a:moveTo>
                <a:lnTo>
                  <a:pt x="0" y="25676"/>
                </a:lnTo>
                <a:lnTo>
                  <a:pt x="1198030" y="548826"/>
                </a:lnTo>
                <a:lnTo>
                  <a:pt x="1209250" y="523088"/>
                </a:lnTo>
                <a:lnTo>
                  <a:pt x="11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63C331A9-A8A1-4414-E325-F97F6D4EEBB6}"/>
              </a:ext>
            </a:extLst>
          </p:cNvPr>
          <p:cNvSpPr txBox="1"/>
          <p:nvPr/>
        </p:nvSpPr>
        <p:spPr>
          <a:xfrm>
            <a:off x="1624394" y="3029890"/>
            <a:ext cx="3319145" cy="1061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87475">
              <a:lnSpc>
                <a:spcPct val="100000"/>
              </a:lnSpc>
              <a:spcBef>
                <a:spcPts val="90"/>
              </a:spcBef>
            </a:pPr>
            <a:r>
              <a:rPr sz="1350" spc="-10" dirty="0">
                <a:latin typeface="Times New Roman"/>
                <a:cs typeface="Times New Roman"/>
              </a:rPr>
              <a:t>Garganta</a:t>
            </a:r>
            <a:r>
              <a:rPr sz="1350" spc="-3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preenchida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i="1" dirty="0">
                <a:latin typeface="Times New Roman"/>
                <a:cs typeface="Times New Roman"/>
              </a:rPr>
              <a:t>in</a:t>
            </a:r>
            <a:r>
              <a:rPr sz="1350" i="1" spc="-30" dirty="0">
                <a:latin typeface="Times New Roman"/>
                <a:cs typeface="Times New Roman"/>
              </a:rPr>
              <a:t> </a:t>
            </a:r>
            <a:r>
              <a:rPr sz="1350" i="1" spc="-20" dirty="0">
                <a:latin typeface="Times New Roman"/>
                <a:cs typeface="Times New Roman"/>
              </a:rPr>
              <a:t>loco</a:t>
            </a:r>
            <a:endParaRPr sz="1350">
              <a:latin typeface="Times New Roman"/>
              <a:cs typeface="Times New Roman"/>
            </a:endParaRPr>
          </a:p>
          <a:p>
            <a:pPr marL="692150">
              <a:lnSpc>
                <a:spcPct val="100000"/>
              </a:lnSpc>
              <a:spcBef>
                <a:spcPts val="1420"/>
              </a:spcBef>
            </a:pPr>
            <a:r>
              <a:rPr sz="1350" dirty="0">
                <a:latin typeface="Times New Roman"/>
                <a:cs typeface="Times New Roman"/>
              </a:rPr>
              <a:t>Conector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de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cisalhamento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Times New Roman"/>
                <a:cs typeface="Times New Roman"/>
              </a:rPr>
              <a:t>Laje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alveolar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pré-fabricada</a:t>
            </a:r>
            <a:endParaRPr sz="13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398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115</Words>
  <Application>Microsoft Office PowerPoint</Application>
  <PresentationFormat>Apresentação na tela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MT</vt:lpstr>
      <vt:lpstr>Calibri</vt:lpstr>
      <vt:lpstr>Times New Roman</vt:lpstr>
      <vt:lpstr>Office Theme</vt:lpstr>
      <vt:lpstr>Título do trabalho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Alexandre Rossi</dc:creator>
  <cp:lastModifiedBy>Alexandre Rossi</cp:lastModifiedBy>
  <cp:revision>5</cp:revision>
  <dcterms:created xsi:type="dcterms:W3CDTF">2026-02-13T17:05:53Z</dcterms:created>
  <dcterms:modified xsi:type="dcterms:W3CDTF">2026-02-13T17:41:06Z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2026-02-13T00:00:00Z</vt:filetime>
  </property>
  <property fmtid="{D5CDD505-2E9C-101B-9397-08002B2CF9AE}" pid="5" name="Producer">
    <vt:lpwstr>Microsoft® PowerPoint® para Microsoft 365</vt:lpwstr>
  </property>
</Properties>
</file>